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312" r:id="rId3"/>
    <p:sldId id="266" r:id="rId4"/>
    <p:sldId id="270" r:id="rId5"/>
    <p:sldId id="272" r:id="rId6"/>
    <p:sldId id="273" r:id="rId7"/>
    <p:sldId id="274" r:id="rId8"/>
    <p:sldId id="275" r:id="rId9"/>
    <p:sldId id="314" r:id="rId10"/>
    <p:sldId id="313" r:id="rId11"/>
    <p:sldId id="277" r:id="rId12"/>
    <p:sldId id="279" r:id="rId13"/>
    <p:sldId id="280" r:id="rId14"/>
    <p:sldId id="315" r:id="rId15"/>
    <p:sldId id="316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2"/>
    <p:restoredTop sz="96067"/>
  </p:normalViewPr>
  <p:slideViewPr>
    <p:cSldViewPr snapToGrid="0" snapToObjects="1">
      <p:cViewPr>
        <p:scale>
          <a:sx n="100" d="100"/>
          <a:sy n="100" d="100"/>
        </p:scale>
        <p:origin x="10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B4E40-38B3-BE47-AB42-7892DA246268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</dgm:pt>
    <dgm:pt modelId="{FADCCC9D-6ACE-C641-B948-997032CFF729}">
      <dgm:prSet phldrT="[Text]"/>
      <dgm:spPr/>
      <dgm:t>
        <a:bodyPr/>
        <a:lstStyle/>
        <a:p>
          <a:r>
            <a:rPr lang="en-US" dirty="0"/>
            <a:t>Manual</a:t>
          </a:r>
        </a:p>
      </dgm:t>
    </dgm:pt>
    <dgm:pt modelId="{54989FD8-25BA-C141-B259-7C4A81D065D9}" type="parTrans" cxnId="{8E7FBF99-04C7-AE48-BF28-EF5DAECC11CB}">
      <dgm:prSet/>
      <dgm:spPr/>
      <dgm:t>
        <a:bodyPr/>
        <a:lstStyle/>
        <a:p>
          <a:endParaRPr lang="en-US"/>
        </a:p>
      </dgm:t>
    </dgm:pt>
    <dgm:pt modelId="{AF4B126C-6700-8D47-AD9D-82D0CCDF11A5}" type="sibTrans" cxnId="{8E7FBF99-04C7-AE48-BF28-EF5DAECC11CB}">
      <dgm:prSet/>
      <dgm:spPr/>
      <dgm:t>
        <a:bodyPr/>
        <a:lstStyle/>
        <a:p>
          <a:endParaRPr lang="en-US"/>
        </a:p>
      </dgm:t>
    </dgm:pt>
    <dgm:pt modelId="{7774A35E-0200-DD48-83DA-DF7A7EBB0EA5}">
      <dgm:prSet phldrT="[Text]"/>
      <dgm:spPr/>
      <dgm:t>
        <a:bodyPr/>
        <a:lstStyle/>
        <a:p>
          <a:r>
            <a:rPr lang="en-US" dirty="0"/>
            <a:t>Semi-Automated Single Password</a:t>
          </a:r>
        </a:p>
      </dgm:t>
    </dgm:pt>
    <dgm:pt modelId="{11E2D599-7A16-8B44-B03A-127487A8C70D}" type="parTrans" cxnId="{0E7BD3C1-8C82-8445-82CF-7B3DAEF129BA}">
      <dgm:prSet/>
      <dgm:spPr/>
      <dgm:t>
        <a:bodyPr/>
        <a:lstStyle/>
        <a:p>
          <a:endParaRPr lang="en-US"/>
        </a:p>
      </dgm:t>
    </dgm:pt>
    <dgm:pt modelId="{BE89CFD2-292A-3F45-96F4-9EFB2CFE8F4E}" type="sibTrans" cxnId="{0E7BD3C1-8C82-8445-82CF-7B3DAEF129BA}">
      <dgm:prSet/>
      <dgm:spPr/>
      <dgm:t>
        <a:bodyPr/>
        <a:lstStyle/>
        <a:p>
          <a:endParaRPr lang="en-US"/>
        </a:p>
      </dgm:t>
    </dgm:pt>
    <dgm:pt modelId="{5516E4F3-419E-6C41-BF02-B6775364CA90}">
      <dgm:prSet phldrT="[Text]"/>
      <dgm:spPr/>
      <dgm:t>
        <a:bodyPr/>
        <a:lstStyle/>
        <a:p>
          <a:r>
            <a:rPr lang="en-US" dirty="0"/>
            <a:t>Automated Single Password</a:t>
          </a:r>
        </a:p>
      </dgm:t>
    </dgm:pt>
    <dgm:pt modelId="{DCD88018-E57E-E04B-8A93-F9237F2E7C3A}" type="parTrans" cxnId="{7E80223E-E8A8-E64D-A258-188BB83B4A7B}">
      <dgm:prSet/>
      <dgm:spPr/>
      <dgm:t>
        <a:bodyPr/>
        <a:lstStyle/>
        <a:p>
          <a:endParaRPr lang="en-US"/>
        </a:p>
      </dgm:t>
    </dgm:pt>
    <dgm:pt modelId="{D3D968A3-B2E1-4D4E-8039-CF7470C23D85}" type="sibTrans" cxnId="{7E80223E-E8A8-E64D-A258-188BB83B4A7B}">
      <dgm:prSet/>
      <dgm:spPr/>
      <dgm:t>
        <a:bodyPr/>
        <a:lstStyle/>
        <a:p>
          <a:endParaRPr lang="en-US"/>
        </a:p>
      </dgm:t>
    </dgm:pt>
    <dgm:pt modelId="{E5FC25BC-2027-FC41-A7E2-60D645E4342E}">
      <dgm:prSet phldrT="[Text]"/>
      <dgm:spPr/>
      <dgm:t>
        <a:bodyPr/>
        <a:lstStyle/>
        <a:p>
          <a:r>
            <a:rPr lang="en-US" dirty="0"/>
            <a:t>Automated Unique Passwords Safely Stored and Versioned</a:t>
          </a:r>
        </a:p>
      </dgm:t>
    </dgm:pt>
    <dgm:pt modelId="{84E50B0F-CDE5-6C46-A9CC-FC3D4B187B52}" type="parTrans" cxnId="{AB9C3C8C-E646-5A43-AD9F-F2D1373C9BB2}">
      <dgm:prSet/>
      <dgm:spPr/>
      <dgm:t>
        <a:bodyPr/>
        <a:lstStyle/>
        <a:p>
          <a:endParaRPr lang="en-US"/>
        </a:p>
      </dgm:t>
    </dgm:pt>
    <dgm:pt modelId="{A6B7D4F1-CB7B-EF44-89B3-B15299095190}" type="sibTrans" cxnId="{AB9C3C8C-E646-5A43-AD9F-F2D1373C9BB2}">
      <dgm:prSet/>
      <dgm:spPr/>
      <dgm:t>
        <a:bodyPr/>
        <a:lstStyle/>
        <a:p>
          <a:endParaRPr lang="en-US"/>
        </a:p>
      </dgm:t>
    </dgm:pt>
    <dgm:pt modelId="{1C0F1382-728A-AA48-8A72-6C576AD3EB9D}">
      <dgm:prSet phldrT="[Text]"/>
      <dgm:spPr/>
      <dgm:t>
        <a:bodyPr/>
        <a:lstStyle/>
        <a:p>
          <a:r>
            <a:rPr lang="en-US" dirty="0"/>
            <a:t>Manual, Use the UI to update the password</a:t>
          </a:r>
        </a:p>
      </dgm:t>
    </dgm:pt>
    <dgm:pt modelId="{7FCE4A05-2826-5140-8C57-582A4583611F}" type="parTrans" cxnId="{82CE37DC-DA8B-874E-B71A-1E7D5F1ED7B7}">
      <dgm:prSet/>
      <dgm:spPr/>
      <dgm:t>
        <a:bodyPr/>
        <a:lstStyle/>
        <a:p>
          <a:endParaRPr lang="en-US"/>
        </a:p>
      </dgm:t>
    </dgm:pt>
    <dgm:pt modelId="{116DA3D4-403B-C644-8A90-366A4B41F80B}" type="sibTrans" cxnId="{82CE37DC-DA8B-874E-B71A-1E7D5F1ED7B7}">
      <dgm:prSet/>
      <dgm:spPr/>
      <dgm:t>
        <a:bodyPr/>
        <a:lstStyle/>
        <a:p>
          <a:endParaRPr lang="en-US"/>
        </a:p>
      </dgm:t>
    </dgm:pt>
    <dgm:pt modelId="{87F881B1-2AED-EB45-988A-B0BAD726BA36}">
      <dgm:prSet/>
      <dgm:spPr/>
      <dgm:t>
        <a:bodyPr/>
        <a:lstStyle/>
        <a:p>
          <a:r>
            <a:rPr lang="en-US" dirty="0"/>
            <a:t>Pain Points: Time Consuming, Password is known by one admin, shares it with others</a:t>
          </a:r>
        </a:p>
      </dgm:t>
    </dgm:pt>
    <dgm:pt modelId="{7E0F5CC7-035A-0B4D-B39A-0972A7B9DF7D}" type="parTrans" cxnId="{260CBF60-6AF0-2C47-AD3F-2570626E5917}">
      <dgm:prSet/>
      <dgm:spPr/>
      <dgm:t>
        <a:bodyPr/>
        <a:lstStyle/>
        <a:p>
          <a:endParaRPr lang="en-US"/>
        </a:p>
      </dgm:t>
    </dgm:pt>
    <dgm:pt modelId="{5CC28F6B-6C83-D34C-9DCF-421FB4EBE6BA}" type="sibTrans" cxnId="{260CBF60-6AF0-2C47-AD3F-2570626E5917}">
      <dgm:prSet/>
      <dgm:spPr/>
      <dgm:t>
        <a:bodyPr/>
        <a:lstStyle/>
        <a:p>
          <a:endParaRPr lang="en-US"/>
        </a:p>
      </dgm:t>
    </dgm:pt>
    <dgm:pt modelId="{F7BD374D-D8BD-964B-BB6B-ED04039930EB}">
      <dgm:prSet phldrT="[Text]"/>
      <dgm:spPr/>
      <dgm:t>
        <a:bodyPr/>
        <a:lstStyle/>
        <a:p>
          <a:endParaRPr lang="en-US" dirty="0"/>
        </a:p>
      </dgm:t>
    </dgm:pt>
    <dgm:pt modelId="{C18743E7-3499-7943-B1EC-EA8BBE7F22EA}" type="parTrans" cxnId="{F7E4FF04-0024-1F40-A034-DB5CC5E80D49}">
      <dgm:prSet/>
      <dgm:spPr/>
      <dgm:t>
        <a:bodyPr/>
        <a:lstStyle/>
        <a:p>
          <a:endParaRPr lang="en-US"/>
        </a:p>
      </dgm:t>
    </dgm:pt>
    <dgm:pt modelId="{CB81846B-FC94-1A47-8EAB-7B24DD8D403E}" type="sibTrans" cxnId="{F7E4FF04-0024-1F40-A034-DB5CC5E80D49}">
      <dgm:prSet/>
      <dgm:spPr/>
      <dgm:t>
        <a:bodyPr/>
        <a:lstStyle/>
        <a:p>
          <a:endParaRPr lang="en-US"/>
        </a:p>
      </dgm:t>
    </dgm:pt>
    <dgm:pt modelId="{716AE165-D077-5E4E-B405-78E7B18FF7EB}">
      <dgm:prSet phldrT="[Text]"/>
      <dgm:spPr/>
      <dgm:t>
        <a:bodyPr/>
        <a:lstStyle/>
        <a:p>
          <a:r>
            <a:rPr lang="en-US" dirty="0"/>
            <a:t>Starting to use tools like </a:t>
          </a:r>
          <a:r>
            <a:rPr lang="en-US" dirty="0" err="1"/>
            <a:t>PowerCLI</a:t>
          </a:r>
          <a:r>
            <a:rPr lang="en-US" dirty="0"/>
            <a:t>,</a:t>
          </a:r>
        </a:p>
      </dgm:t>
    </dgm:pt>
    <dgm:pt modelId="{A1B2D7BD-8ABF-6543-9685-9ED130DC0925}" type="parTrans" cxnId="{701CD024-66D8-8545-B7DB-BF1AE307812B}">
      <dgm:prSet/>
      <dgm:spPr/>
      <dgm:t>
        <a:bodyPr/>
        <a:lstStyle/>
        <a:p>
          <a:endParaRPr lang="en-US"/>
        </a:p>
      </dgm:t>
    </dgm:pt>
    <dgm:pt modelId="{A9B54C43-C90B-A24A-8C66-DE8C7389B7FA}" type="sibTrans" cxnId="{701CD024-66D8-8545-B7DB-BF1AE307812B}">
      <dgm:prSet/>
      <dgm:spPr/>
      <dgm:t>
        <a:bodyPr/>
        <a:lstStyle/>
        <a:p>
          <a:endParaRPr lang="en-US"/>
        </a:p>
      </dgm:t>
    </dgm:pt>
    <dgm:pt modelId="{61C7730D-4600-7742-83DC-F58B8CDFC94D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possibly REST API to rotate passwords</a:t>
          </a:r>
        </a:p>
      </dgm:t>
    </dgm:pt>
    <dgm:pt modelId="{5B964EF5-EC4D-024C-9CCE-469BABEC4A1C}" type="parTrans" cxnId="{DD89A3FD-28D5-B44A-A7B6-F6959E1988E3}">
      <dgm:prSet/>
      <dgm:spPr/>
      <dgm:t>
        <a:bodyPr/>
        <a:lstStyle/>
        <a:p>
          <a:endParaRPr lang="en-US"/>
        </a:p>
      </dgm:t>
    </dgm:pt>
    <dgm:pt modelId="{0B68EB5E-97A6-0F44-AE2E-1CA9F967438F}" type="sibTrans" cxnId="{DD89A3FD-28D5-B44A-A7B6-F6959E1988E3}">
      <dgm:prSet/>
      <dgm:spPr/>
      <dgm:t>
        <a:bodyPr/>
        <a:lstStyle/>
        <a:p>
          <a:endParaRPr lang="en-US"/>
        </a:p>
      </dgm:t>
    </dgm:pt>
    <dgm:pt modelId="{ADF4843A-6E86-9243-9262-093A64F75221}">
      <dgm:prSet/>
      <dgm:spPr/>
      <dgm:t>
        <a:bodyPr/>
        <a:lstStyle/>
        <a:p>
          <a:r>
            <a:rPr lang="en-US" dirty="0"/>
            <a:t>Pain Points: Password is known by one admin, shares it with others, no versioning</a:t>
          </a:r>
        </a:p>
      </dgm:t>
    </dgm:pt>
    <dgm:pt modelId="{C0AEC796-6643-5942-93C0-50640E6E86E7}" type="parTrans" cxnId="{C278EE75-29C6-3141-9B99-39AD3E1E41B5}">
      <dgm:prSet/>
      <dgm:spPr/>
      <dgm:t>
        <a:bodyPr/>
        <a:lstStyle/>
        <a:p>
          <a:endParaRPr lang="en-US"/>
        </a:p>
      </dgm:t>
    </dgm:pt>
    <dgm:pt modelId="{7AA2D9EA-6E0E-1547-80FB-7136E1197FDF}" type="sibTrans" cxnId="{C278EE75-29C6-3141-9B99-39AD3E1E41B5}">
      <dgm:prSet/>
      <dgm:spPr/>
      <dgm:t>
        <a:bodyPr/>
        <a:lstStyle/>
        <a:p>
          <a:endParaRPr lang="en-US"/>
        </a:p>
      </dgm:t>
    </dgm:pt>
    <dgm:pt modelId="{6670B0B5-648B-6049-A247-E2C55D47F704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REST API to rotate passwords, unique password for all hosts, changed dynamically and still allows for manual revoke and updates</a:t>
          </a:r>
        </a:p>
      </dgm:t>
    </dgm:pt>
    <dgm:pt modelId="{7D91004E-E879-2B47-8837-43CAC9016421}" type="parTrans" cxnId="{9C83FCA2-31F2-B043-B087-4E5C02BA3C24}">
      <dgm:prSet/>
      <dgm:spPr/>
      <dgm:t>
        <a:bodyPr/>
        <a:lstStyle/>
        <a:p>
          <a:endParaRPr lang="en-US"/>
        </a:p>
      </dgm:t>
    </dgm:pt>
    <dgm:pt modelId="{AB64B685-6D0F-D34B-B95E-49D264EA8580}" type="sibTrans" cxnId="{9C83FCA2-31F2-B043-B087-4E5C02BA3C24}">
      <dgm:prSet/>
      <dgm:spPr/>
      <dgm:t>
        <a:bodyPr/>
        <a:lstStyle/>
        <a:p>
          <a:endParaRPr lang="en-US"/>
        </a:p>
      </dgm:t>
    </dgm:pt>
    <dgm:pt modelId="{E298F572-88A9-5640-88C3-C361859FAAA1}">
      <dgm:prSet phldrT="[Text]"/>
      <dgm:spPr/>
      <dgm:t>
        <a:bodyPr/>
        <a:lstStyle/>
        <a:p>
          <a:r>
            <a:rPr lang="en-US" dirty="0"/>
            <a:t>Pain Points: Password is known by one admin, shares it with others, password is updated only when administrator has time to run the script, limited versioning</a:t>
          </a:r>
        </a:p>
      </dgm:t>
    </dgm:pt>
    <dgm:pt modelId="{69FAAA38-FF44-CE48-ACB3-E8C559C0B0A2}" type="parTrans" cxnId="{5136AF11-D4DA-3042-B367-15987A0F4889}">
      <dgm:prSet/>
      <dgm:spPr/>
      <dgm:t>
        <a:bodyPr/>
        <a:lstStyle/>
        <a:p>
          <a:endParaRPr lang="en-US"/>
        </a:p>
      </dgm:t>
    </dgm:pt>
    <dgm:pt modelId="{12EAAA20-8FEE-8349-BC6B-E7FAEA1CF8F8}" type="sibTrans" cxnId="{5136AF11-D4DA-3042-B367-15987A0F4889}">
      <dgm:prSet/>
      <dgm:spPr/>
      <dgm:t>
        <a:bodyPr/>
        <a:lstStyle/>
        <a:p>
          <a:endParaRPr lang="en-US"/>
        </a:p>
      </dgm:t>
    </dgm:pt>
    <dgm:pt modelId="{A443E21A-81DB-F04E-AF78-8C2B49271946}" type="pres">
      <dgm:prSet presAssocID="{C70B4E40-38B3-BE47-AB42-7892DA24626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F79FCB2-80F8-B149-B231-0A57D26AC841}" type="pres">
      <dgm:prSet presAssocID="{FADCCC9D-6ACE-C641-B948-997032CFF729}" presName="circle1" presStyleLbl="node1" presStyleIdx="0" presStyleCnt="4"/>
      <dgm:spPr/>
    </dgm:pt>
    <dgm:pt modelId="{917714D9-D908-4347-BEED-270280D02E13}" type="pres">
      <dgm:prSet presAssocID="{FADCCC9D-6ACE-C641-B948-997032CFF729}" presName="space" presStyleCnt="0"/>
      <dgm:spPr/>
    </dgm:pt>
    <dgm:pt modelId="{9258CBAB-B1E1-CE49-A946-33A84595D289}" type="pres">
      <dgm:prSet presAssocID="{FADCCC9D-6ACE-C641-B948-997032CFF729}" presName="rect1" presStyleLbl="alignAcc1" presStyleIdx="0" presStyleCnt="4"/>
      <dgm:spPr/>
    </dgm:pt>
    <dgm:pt modelId="{4E2BEDC2-9DE7-8D48-881A-75EF01E968EA}" type="pres">
      <dgm:prSet presAssocID="{7774A35E-0200-DD48-83DA-DF7A7EBB0EA5}" presName="vertSpace2" presStyleLbl="node1" presStyleIdx="0" presStyleCnt="4"/>
      <dgm:spPr/>
    </dgm:pt>
    <dgm:pt modelId="{3841F7F6-94E3-C44E-B54E-E86DA2F291E5}" type="pres">
      <dgm:prSet presAssocID="{7774A35E-0200-DD48-83DA-DF7A7EBB0EA5}" presName="circle2" presStyleLbl="node1" presStyleIdx="1" presStyleCnt="4"/>
      <dgm:spPr/>
    </dgm:pt>
    <dgm:pt modelId="{FC8237B8-8AAA-D245-92B6-39F2DC7E4491}" type="pres">
      <dgm:prSet presAssocID="{7774A35E-0200-DD48-83DA-DF7A7EBB0EA5}" presName="rect2" presStyleLbl="alignAcc1" presStyleIdx="1" presStyleCnt="4"/>
      <dgm:spPr/>
    </dgm:pt>
    <dgm:pt modelId="{8197926D-DAD8-3141-8F3B-45A30D58B049}" type="pres">
      <dgm:prSet presAssocID="{5516E4F3-419E-6C41-BF02-B6775364CA90}" presName="vertSpace3" presStyleLbl="node1" presStyleIdx="1" presStyleCnt="4"/>
      <dgm:spPr/>
    </dgm:pt>
    <dgm:pt modelId="{5D3EFFF0-ACBD-8345-BE26-F817B25FC4F9}" type="pres">
      <dgm:prSet presAssocID="{5516E4F3-419E-6C41-BF02-B6775364CA90}" presName="circle3" presStyleLbl="node1" presStyleIdx="2" presStyleCnt="4"/>
      <dgm:spPr/>
    </dgm:pt>
    <dgm:pt modelId="{FABFF178-0FC4-234C-9385-A235E8D5AE5A}" type="pres">
      <dgm:prSet presAssocID="{5516E4F3-419E-6C41-BF02-B6775364CA90}" presName="rect3" presStyleLbl="alignAcc1" presStyleIdx="2" presStyleCnt="4"/>
      <dgm:spPr/>
    </dgm:pt>
    <dgm:pt modelId="{A094A702-B21E-3B46-8EB5-56F394AF33CC}" type="pres">
      <dgm:prSet presAssocID="{E5FC25BC-2027-FC41-A7E2-60D645E4342E}" presName="vertSpace4" presStyleLbl="node1" presStyleIdx="2" presStyleCnt="4"/>
      <dgm:spPr/>
    </dgm:pt>
    <dgm:pt modelId="{5BDF33DA-8B7E-EB41-8E04-815A324EC576}" type="pres">
      <dgm:prSet presAssocID="{E5FC25BC-2027-FC41-A7E2-60D645E4342E}" presName="circle4" presStyleLbl="node1" presStyleIdx="3" presStyleCnt="4"/>
      <dgm:spPr/>
    </dgm:pt>
    <dgm:pt modelId="{A582781A-27AD-5647-A6E1-93166E365D15}" type="pres">
      <dgm:prSet presAssocID="{E5FC25BC-2027-FC41-A7E2-60D645E4342E}" presName="rect4" presStyleLbl="alignAcc1" presStyleIdx="3" presStyleCnt="4"/>
      <dgm:spPr/>
    </dgm:pt>
    <dgm:pt modelId="{82363D36-BA8F-A34C-8B93-293E84687861}" type="pres">
      <dgm:prSet presAssocID="{FADCCC9D-6ACE-C641-B948-997032CFF72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AC2B7DA6-01AE-5448-B6A6-F563EC9A2C79}" type="pres">
      <dgm:prSet presAssocID="{FADCCC9D-6ACE-C641-B948-997032CFF729}" presName="rect1ChTx" presStyleLbl="alignAcc1" presStyleIdx="3" presStyleCnt="4">
        <dgm:presLayoutVars>
          <dgm:bulletEnabled val="1"/>
        </dgm:presLayoutVars>
      </dgm:prSet>
      <dgm:spPr/>
    </dgm:pt>
    <dgm:pt modelId="{4F5C224E-5938-6A4D-B0F0-08D18932A5CE}" type="pres">
      <dgm:prSet presAssocID="{7774A35E-0200-DD48-83DA-DF7A7EBB0EA5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FCD1A414-DEC7-9E41-A9C2-323A007A1A29}" type="pres">
      <dgm:prSet presAssocID="{7774A35E-0200-DD48-83DA-DF7A7EBB0EA5}" presName="rect2ChTx" presStyleLbl="alignAcc1" presStyleIdx="3" presStyleCnt="4">
        <dgm:presLayoutVars>
          <dgm:bulletEnabled val="1"/>
        </dgm:presLayoutVars>
      </dgm:prSet>
      <dgm:spPr/>
    </dgm:pt>
    <dgm:pt modelId="{EFB87874-3CD0-5448-A958-0FAAF6B05109}" type="pres">
      <dgm:prSet presAssocID="{5516E4F3-419E-6C41-BF02-B6775364CA90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57EE8DD-31BA-B64D-8270-5FD488A5CEB1}" type="pres">
      <dgm:prSet presAssocID="{5516E4F3-419E-6C41-BF02-B6775364CA90}" presName="rect3ChTx" presStyleLbl="alignAcc1" presStyleIdx="3" presStyleCnt="4">
        <dgm:presLayoutVars>
          <dgm:bulletEnabled val="1"/>
        </dgm:presLayoutVars>
      </dgm:prSet>
      <dgm:spPr/>
    </dgm:pt>
    <dgm:pt modelId="{FEF622FE-062D-B648-9298-97EC296CE358}" type="pres">
      <dgm:prSet presAssocID="{E5FC25BC-2027-FC41-A7E2-60D645E4342E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7F5025A0-D1E8-0E4B-8C41-418A53E07A19}" type="pres">
      <dgm:prSet presAssocID="{E5FC25BC-2027-FC41-A7E2-60D645E4342E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F7E4FF04-0024-1F40-A034-DB5CC5E80D49}" srcId="{FADCCC9D-6ACE-C641-B948-997032CFF729}" destId="{F7BD374D-D8BD-964B-BB6B-ED04039930EB}" srcOrd="0" destOrd="0" parTransId="{C18743E7-3499-7943-B1EC-EA8BBE7F22EA}" sibTransId="{CB81846B-FC94-1A47-8EAB-7B24DD8D403E}"/>
    <dgm:cxn modelId="{5136AF11-D4DA-3042-B367-15987A0F4889}" srcId="{7774A35E-0200-DD48-83DA-DF7A7EBB0EA5}" destId="{E298F572-88A9-5640-88C3-C361859FAAA1}" srcOrd="1" destOrd="0" parTransId="{69FAAA38-FF44-CE48-ACB3-E8C559C0B0A2}" sibTransId="{12EAAA20-8FEE-8349-BC6B-E7FAEA1CF8F8}"/>
    <dgm:cxn modelId="{AA84D117-E6C7-5248-AFDB-38E0449634DB}" type="presOf" srcId="{87F881B1-2AED-EB45-988A-B0BAD726BA36}" destId="{AC2B7DA6-01AE-5448-B6A6-F563EC9A2C79}" srcOrd="0" destOrd="2" presId="urn:microsoft.com/office/officeart/2005/8/layout/target3"/>
    <dgm:cxn modelId="{3282B41C-56BB-9740-93A3-0229C81796DF}" type="presOf" srcId="{5516E4F3-419E-6C41-BF02-B6775364CA90}" destId="{EFB87874-3CD0-5448-A958-0FAAF6B05109}" srcOrd="1" destOrd="0" presId="urn:microsoft.com/office/officeart/2005/8/layout/target3"/>
    <dgm:cxn modelId="{AA502E23-474C-4741-A0D6-FFBB7D3DCB9D}" type="presOf" srcId="{E5FC25BC-2027-FC41-A7E2-60D645E4342E}" destId="{FEF622FE-062D-B648-9298-97EC296CE358}" srcOrd="1" destOrd="0" presId="urn:microsoft.com/office/officeart/2005/8/layout/target3"/>
    <dgm:cxn modelId="{701CD024-66D8-8545-B7DB-BF1AE307812B}" srcId="{7774A35E-0200-DD48-83DA-DF7A7EBB0EA5}" destId="{716AE165-D077-5E4E-B405-78E7B18FF7EB}" srcOrd="0" destOrd="0" parTransId="{A1B2D7BD-8ABF-6543-9685-9ED130DC0925}" sibTransId="{A9B54C43-C90B-A24A-8C66-DE8C7389B7FA}"/>
    <dgm:cxn modelId="{E22A883D-4096-3B41-921E-B38422249EAB}" type="presOf" srcId="{7774A35E-0200-DD48-83DA-DF7A7EBB0EA5}" destId="{4F5C224E-5938-6A4D-B0F0-08D18932A5CE}" srcOrd="1" destOrd="0" presId="urn:microsoft.com/office/officeart/2005/8/layout/target3"/>
    <dgm:cxn modelId="{7E80223E-E8A8-E64D-A258-188BB83B4A7B}" srcId="{C70B4E40-38B3-BE47-AB42-7892DA246268}" destId="{5516E4F3-419E-6C41-BF02-B6775364CA90}" srcOrd="2" destOrd="0" parTransId="{DCD88018-E57E-E04B-8A93-F9237F2E7C3A}" sibTransId="{D3D968A3-B2E1-4D4E-8039-CF7470C23D85}"/>
    <dgm:cxn modelId="{8135574A-0A68-4644-882E-6DD3A1269470}" type="presOf" srcId="{E298F572-88A9-5640-88C3-C361859FAAA1}" destId="{FCD1A414-DEC7-9E41-A9C2-323A007A1A29}" srcOrd="0" destOrd="1" presId="urn:microsoft.com/office/officeart/2005/8/layout/target3"/>
    <dgm:cxn modelId="{5F75304D-C02D-1343-8F16-4D5012D0070A}" type="presOf" srcId="{F7BD374D-D8BD-964B-BB6B-ED04039930EB}" destId="{AC2B7DA6-01AE-5448-B6A6-F563EC9A2C79}" srcOrd="0" destOrd="0" presId="urn:microsoft.com/office/officeart/2005/8/layout/target3"/>
    <dgm:cxn modelId="{9EB95B5B-4345-7D49-873C-2C2940318C49}" type="presOf" srcId="{61C7730D-4600-7742-83DC-F58B8CDFC94D}" destId="{A57EE8DD-31BA-B64D-8270-5FD488A5CEB1}" srcOrd="0" destOrd="0" presId="urn:microsoft.com/office/officeart/2005/8/layout/target3"/>
    <dgm:cxn modelId="{260CBF60-6AF0-2C47-AD3F-2570626E5917}" srcId="{FADCCC9D-6ACE-C641-B948-997032CFF729}" destId="{87F881B1-2AED-EB45-988A-B0BAD726BA36}" srcOrd="2" destOrd="0" parTransId="{7E0F5CC7-035A-0B4D-B39A-0972A7B9DF7D}" sibTransId="{5CC28F6B-6C83-D34C-9DCF-421FB4EBE6BA}"/>
    <dgm:cxn modelId="{E664C065-FBC1-7749-8054-10E9C03660C7}" type="presOf" srcId="{5516E4F3-419E-6C41-BF02-B6775364CA90}" destId="{FABFF178-0FC4-234C-9385-A235E8D5AE5A}" srcOrd="0" destOrd="0" presId="urn:microsoft.com/office/officeart/2005/8/layout/target3"/>
    <dgm:cxn modelId="{A86C456B-4AAE-AE4F-9DCD-9F1D496F5282}" type="presOf" srcId="{C70B4E40-38B3-BE47-AB42-7892DA246268}" destId="{A443E21A-81DB-F04E-AF78-8C2B49271946}" srcOrd="0" destOrd="0" presId="urn:microsoft.com/office/officeart/2005/8/layout/target3"/>
    <dgm:cxn modelId="{428DD775-5980-A640-BB8F-DEACF627BD3D}" type="presOf" srcId="{E5FC25BC-2027-FC41-A7E2-60D645E4342E}" destId="{A582781A-27AD-5647-A6E1-93166E365D15}" srcOrd="0" destOrd="0" presId="urn:microsoft.com/office/officeart/2005/8/layout/target3"/>
    <dgm:cxn modelId="{C278EE75-29C6-3141-9B99-39AD3E1E41B5}" srcId="{5516E4F3-419E-6C41-BF02-B6775364CA90}" destId="{ADF4843A-6E86-9243-9262-093A64F75221}" srcOrd="1" destOrd="0" parTransId="{C0AEC796-6643-5942-93C0-50640E6E86E7}" sibTransId="{7AA2D9EA-6E0E-1547-80FB-7136E1197FDF}"/>
    <dgm:cxn modelId="{F1EFFB86-1E92-3548-9E06-5040A5D7AF6C}" type="presOf" srcId="{1C0F1382-728A-AA48-8A72-6C576AD3EB9D}" destId="{AC2B7DA6-01AE-5448-B6A6-F563EC9A2C79}" srcOrd="0" destOrd="1" presId="urn:microsoft.com/office/officeart/2005/8/layout/target3"/>
    <dgm:cxn modelId="{E9FB5289-599F-2542-91AA-3A913746B1E8}" type="presOf" srcId="{6670B0B5-648B-6049-A247-E2C55D47F704}" destId="{7F5025A0-D1E8-0E4B-8C41-418A53E07A19}" srcOrd="0" destOrd="0" presId="urn:microsoft.com/office/officeart/2005/8/layout/target3"/>
    <dgm:cxn modelId="{AB9C3C8C-E646-5A43-AD9F-F2D1373C9BB2}" srcId="{C70B4E40-38B3-BE47-AB42-7892DA246268}" destId="{E5FC25BC-2027-FC41-A7E2-60D645E4342E}" srcOrd="3" destOrd="0" parTransId="{84E50B0F-CDE5-6C46-A9CC-FC3D4B187B52}" sibTransId="{A6B7D4F1-CB7B-EF44-89B3-B15299095190}"/>
    <dgm:cxn modelId="{C394EE92-4550-644B-B22E-29FE5D16D76D}" type="presOf" srcId="{FADCCC9D-6ACE-C641-B948-997032CFF729}" destId="{9258CBAB-B1E1-CE49-A946-33A84595D289}" srcOrd="0" destOrd="0" presId="urn:microsoft.com/office/officeart/2005/8/layout/target3"/>
    <dgm:cxn modelId="{8E7FBF99-04C7-AE48-BF28-EF5DAECC11CB}" srcId="{C70B4E40-38B3-BE47-AB42-7892DA246268}" destId="{FADCCC9D-6ACE-C641-B948-997032CFF729}" srcOrd="0" destOrd="0" parTransId="{54989FD8-25BA-C141-B259-7C4A81D065D9}" sibTransId="{AF4B126C-6700-8D47-AD9D-82D0CCDF11A5}"/>
    <dgm:cxn modelId="{9C83FCA2-31F2-B043-B087-4E5C02BA3C24}" srcId="{E5FC25BC-2027-FC41-A7E2-60D645E4342E}" destId="{6670B0B5-648B-6049-A247-E2C55D47F704}" srcOrd="0" destOrd="0" parTransId="{7D91004E-E879-2B47-8837-43CAC9016421}" sibTransId="{AB64B685-6D0F-D34B-B95E-49D264EA8580}"/>
    <dgm:cxn modelId="{B922E5AC-8C34-D246-B36A-502543DB04AF}" type="presOf" srcId="{716AE165-D077-5E4E-B405-78E7B18FF7EB}" destId="{FCD1A414-DEC7-9E41-A9C2-323A007A1A29}" srcOrd="0" destOrd="0" presId="urn:microsoft.com/office/officeart/2005/8/layout/target3"/>
    <dgm:cxn modelId="{440A3CB8-53D3-BD4B-9E9B-A087412039D1}" type="presOf" srcId="{ADF4843A-6E86-9243-9262-093A64F75221}" destId="{A57EE8DD-31BA-B64D-8270-5FD488A5CEB1}" srcOrd="0" destOrd="1" presId="urn:microsoft.com/office/officeart/2005/8/layout/target3"/>
    <dgm:cxn modelId="{0E7BD3C1-8C82-8445-82CF-7B3DAEF129BA}" srcId="{C70B4E40-38B3-BE47-AB42-7892DA246268}" destId="{7774A35E-0200-DD48-83DA-DF7A7EBB0EA5}" srcOrd="1" destOrd="0" parTransId="{11E2D599-7A16-8B44-B03A-127487A8C70D}" sibTransId="{BE89CFD2-292A-3F45-96F4-9EFB2CFE8F4E}"/>
    <dgm:cxn modelId="{4B5A73CA-8AF5-4745-8D46-C9C8BE0E5B97}" type="presOf" srcId="{7774A35E-0200-DD48-83DA-DF7A7EBB0EA5}" destId="{FC8237B8-8AAA-D245-92B6-39F2DC7E4491}" srcOrd="0" destOrd="0" presId="urn:microsoft.com/office/officeart/2005/8/layout/target3"/>
    <dgm:cxn modelId="{82CE37DC-DA8B-874E-B71A-1E7D5F1ED7B7}" srcId="{FADCCC9D-6ACE-C641-B948-997032CFF729}" destId="{1C0F1382-728A-AA48-8A72-6C576AD3EB9D}" srcOrd="1" destOrd="0" parTransId="{7FCE4A05-2826-5140-8C57-582A4583611F}" sibTransId="{116DA3D4-403B-C644-8A90-366A4B41F80B}"/>
    <dgm:cxn modelId="{FFEE55F6-CC81-E94D-92FE-3298400D5AFB}" type="presOf" srcId="{FADCCC9D-6ACE-C641-B948-997032CFF729}" destId="{82363D36-BA8F-A34C-8B93-293E84687861}" srcOrd="1" destOrd="0" presId="urn:microsoft.com/office/officeart/2005/8/layout/target3"/>
    <dgm:cxn modelId="{DD89A3FD-28D5-B44A-A7B6-F6959E1988E3}" srcId="{5516E4F3-419E-6C41-BF02-B6775364CA90}" destId="{61C7730D-4600-7742-83DC-F58B8CDFC94D}" srcOrd="0" destOrd="0" parTransId="{5B964EF5-EC4D-024C-9CCE-469BABEC4A1C}" sibTransId="{0B68EB5E-97A6-0F44-AE2E-1CA9F967438F}"/>
    <dgm:cxn modelId="{31558D7D-D311-AC4E-B040-22C199BE5173}" type="presParOf" srcId="{A443E21A-81DB-F04E-AF78-8C2B49271946}" destId="{1F79FCB2-80F8-B149-B231-0A57D26AC841}" srcOrd="0" destOrd="0" presId="urn:microsoft.com/office/officeart/2005/8/layout/target3"/>
    <dgm:cxn modelId="{1BF2B92E-565B-CA4A-8FBA-45618D02DDCF}" type="presParOf" srcId="{A443E21A-81DB-F04E-AF78-8C2B49271946}" destId="{917714D9-D908-4347-BEED-270280D02E13}" srcOrd="1" destOrd="0" presId="urn:microsoft.com/office/officeart/2005/8/layout/target3"/>
    <dgm:cxn modelId="{50E1BA8C-75C9-E74C-80F8-D07A83E83ED6}" type="presParOf" srcId="{A443E21A-81DB-F04E-AF78-8C2B49271946}" destId="{9258CBAB-B1E1-CE49-A946-33A84595D289}" srcOrd="2" destOrd="0" presId="urn:microsoft.com/office/officeart/2005/8/layout/target3"/>
    <dgm:cxn modelId="{3DD4623C-5036-A84A-ACF0-CD8C660C6538}" type="presParOf" srcId="{A443E21A-81DB-F04E-AF78-8C2B49271946}" destId="{4E2BEDC2-9DE7-8D48-881A-75EF01E968EA}" srcOrd="3" destOrd="0" presId="urn:microsoft.com/office/officeart/2005/8/layout/target3"/>
    <dgm:cxn modelId="{E685E00E-5F2F-8E4B-9101-12521DC096BA}" type="presParOf" srcId="{A443E21A-81DB-F04E-AF78-8C2B49271946}" destId="{3841F7F6-94E3-C44E-B54E-E86DA2F291E5}" srcOrd="4" destOrd="0" presId="urn:microsoft.com/office/officeart/2005/8/layout/target3"/>
    <dgm:cxn modelId="{EC3ACE7B-AF3F-4941-A46F-8E2A02B30833}" type="presParOf" srcId="{A443E21A-81DB-F04E-AF78-8C2B49271946}" destId="{FC8237B8-8AAA-D245-92B6-39F2DC7E4491}" srcOrd="5" destOrd="0" presId="urn:microsoft.com/office/officeart/2005/8/layout/target3"/>
    <dgm:cxn modelId="{1F61D6A5-561F-C542-92E6-92CDC73914CD}" type="presParOf" srcId="{A443E21A-81DB-F04E-AF78-8C2B49271946}" destId="{8197926D-DAD8-3141-8F3B-45A30D58B049}" srcOrd="6" destOrd="0" presId="urn:microsoft.com/office/officeart/2005/8/layout/target3"/>
    <dgm:cxn modelId="{2376654A-AF46-A247-AD16-B026C1DADE9A}" type="presParOf" srcId="{A443E21A-81DB-F04E-AF78-8C2B49271946}" destId="{5D3EFFF0-ACBD-8345-BE26-F817B25FC4F9}" srcOrd="7" destOrd="0" presId="urn:microsoft.com/office/officeart/2005/8/layout/target3"/>
    <dgm:cxn modelId="{F8D29236-E77B-3D40-9F8E-56A9E3AB772F}" type="presParOf" srcId="{A443E21A-81DB-F04E-AF78-8C2B49271946}" destId="{FABFF178-0FC4-234C-9385-A235E8D5AE5A}" srcOrd="8" destOrd="0" presId="urn:microsoft.com/office/officeart/2005/8/layout/target3"/>
    <dgm:cxn modelId="{5DCE7AE4-7AAA-C042-9745-9EE6B27D3867}" type="presParOf" srcId="{A443E21A-81DB-F04E-AF78-8C2B49271946}" destId="{A094A702-B21E-3B46-8EB5-56F394AF33CC}" srcOrd="9" destOrd="0" presId="urn:microsoft.com/office/officeart/2005/8/layout/target3"/>
    <dgm:cxn modelId="{E36EA4A6-7F2C-4341-A4A5-412AF98B141F}" type="presParOf" srcId="{A443E21A-81DB-F04E-AF78-8C2B49271946}" destId="{5BDF33DA-8B7E-EB41-8E04-815A324EC576}" srcOrd="10" destOrd="0" presId="urn:microsoft.com/office/officeart/2005/8/layout/target3"/>
    <dgm:cxn modelId="{E93B2AAC-FB08-3442-A1AD-6E9E923D2731}" type="presParOf" srcId="{A443E21A-81DB-F04E-AF78-8C2B49271946}" destId="{A582781A-27AD-5647-A6E1-93166E365D15}" srcOrd="11" destOrd="0" presId="urn:microsoft.com/office/officeart/2005/8/layout/target3"/>
    <dgm:cxn modelId="{8D45A162-A453-3D47-BADE-37E312170A02}" type="presParOf" srcId="{A443E21A-81DB-F04E-AF78-8C2B49271946}" destId="{82363D36-BA8F-A34C-8B93-293E84687861}" srcOrd="12" destOrd="0" presId="urn:microsoft.com/office/officeart/2005/8/layout/target3"/>
    <dgm:cxn modelId="{88EED494-1953-4E4E-9D69-004F035BF719}" type="presParOf" srcId="{A443E21A-81DB-F04E-AF78-8C2B49271946}" destId="{AC2B7DA6-01AE-5448-B6A6-F563EC9A2C79}" srcOrd="13" destOrd="0" presId="urn:microsoft.com/office/officeart/2005/8/layout/target3"/>
    <dgm:cxn modelId="{CA33F128-513B-4746-8E7A-262BC88480E2}" type="presParOf" srcId="{A443E21A-81DB-F04E-AF78-8C2B49271946}" destId="{4F5C224E-5938-6A4D-B0F0-08D18932A5CE}" srcOrd="14" destOrd="0" presId="urn:microsoft.com/office/officeart/2005/8/layout/target3"/>
    <dgm:cxn modelId="{AC6567D3-4B01-2540-B40F-EE57CF233F08}" type="presParOf" srcId="{A443E21A-81DB-F04E-AF78-8C2B49271946}" destId="{FCD1A414-DEC7-9E41-A9C2-323A007A1A29}" srcOrd="15" destOrd="0" presId="urn:microsoft.com/office/officeart/2005/8/layout/target3"/>
    <dgm:cxn modelId="{98A92D63-1E4F-8A46-8394-44EFDC436F58}" type="presParOf" srcId="{A443E21A-81DB-F04E-AF78-8C2B49271946}" destId="{EFB87874-3CD0-5448-A958-0FAAF6B05109}" srcOrd="16" destOrd="0" presId="urn:microsoft.com/office/officeart/2005/8/layout/target3"/>
    <dgm:cxn modelId="{60C50928-CA5B-A744-8E24-17433220D965}" type="presParOf" srcId="{A443E21A-81DB-F04E-AF78-8C2B49271946}" destId="{A57EE8DD-31BA-B64D-8270-5FD488A5CEB1}" srcOrd="17" destOrd="0" presId="urn:microsoft.com/office/officeart/2005/8/layout/target3"/>
    <dgm:cxn modelId="{FA5DBE4A-F860-E147-9BF9-0D4DCEDB801D}" type="presParOf" srcId="{A443E21A-81DB-F04E-AF78-8C2B49271946}" destId="{FEF622FE-062D-B648-9298-97EC296CE358}" srcOrd="18" destOrd="0" presId="urn:microsoft.com/office/officeart/2005/8/layout/target3"/>
    <dgm:cxn modelId="{9BE98D85-5C75-2042-9765-47662E0FF4A4}" type="presParOf" srcId="{A443E21A-81DB-F04E-AF78-8C2B49271946}" destId="{7F5025A0-D1E8-0E4B-8C41-418A53E07A19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9FCB2-80F8-B149-B231-0A57D26AC841}">
      <dsp:nvSpPr>
        <dsp:cNvPr id="0" name=""/>
        <dsp:cNvSpPr/>
      </dsp:nvSpPr>
      <dsp:spPr>
        <a:xfrm>
          <a:off x="0" y="0"/>
          <a:ext cx="4351338" cy="43513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8CBAB-B1E1-CE49-A946-33A84595D289}">
      <dsp:nvSpPr>
        <dsp:cNvPr id="0" name=""/>
        <dsp:cNvSpPr/>
      </dsp:nvSpPr>
      <dsp:spPr>
        <a:xfrm>
          <a:off x="2175669" y="0"/>
          <a:ext cx="8339931" cy="4351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Manual</a:t>
          </a:r>
        </a:p>
      </dsp:txBody>
      <dsp:txXfrm>
        <a:off x="2175669" y="0"/>
        <a:ext cx="4169965" cy="924659"/>
      </dsp:txXfrm>
    </dsp:sp>
    <dsp:sp modelId="{3841F7F6-94E3-C44E-B54E-E86DA2F291E5}">
      <dsp:nvSpPr>
        <dsp:cNvPr id="0" name=""/>
        <dsp:cNvSpPr/>
      </dsp:nvSpPr>
      <dsp:spPr>
        <a:xfrm>
          <a:off x="571113" y="924659"/>
          <a:ext cx="3209111" cy="32091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237B8-8AAA-D245-92B6-39F2DC7E4491}">
      <dsp:nvSpPr>
        <dsp:cNvPr id="0" name=""/>
        <dsp:cNvSpPr/>
      </dsp:nvSpPr>
      <dsp:spPr>
        <a:xfrm>
          <a:off x="2175669" y="924659"/>
          <a:ext cx="8339931" cy="3209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Semi-Automated Single Password</a:t>
          </a:r>
        </a:p>
      </dsp:txBody>
      <dsp:txXfrm>
        <a:off x="2175669" y="924659"/>
        <a:ext cx="4169965" cy="924659"/>
      </dsp:txXfrm>
    </dsp:sp>
    <dsp:sp modelId="{5D3EFFF0-ACBD-8345-BE26-F817B25FC4F9}">
      <dsp:nvSpPr>
        <dsp:cNvPr id="0" name=""/>
        <dsp:cNvSpPr/>
      </dsp:nvSpPr>
      <dsp:spPr>
        <a:xfrm>
          <a:off x="1142226" y="1849318"/>
          <a:ext cx="2066885" cy="20668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FF178-0FC4-234C-9385-A235E8D5AE5A}">
      <dsp:nvSpPr>
        <dsp:cNvPr id="0" name=""/>
        <dsp:cNvSpPr/>
      </dsp:nvSpPr>
      <dsp:spPr>
        <a:xfrm>
          <a:off x="2175669" y="1849318"/>
          <a:ext cx="8339931" cy="2066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Single Password</a:t>
          </a:r>
        </a:p>
      </dsp:txBody>
      <dsp:txXfrm>
        <a:off x="2175669" y="1849318"/>
        <a:ext cx="4169965" cy="924659"/>
      </dsp:txXfrm>
    </dsp:sp>
    <dsp:sp modelId="{5BDF33DA-8B7E-EB41-8E04-815A324EC576}">
      <dsp:nvSpPr>
        <dsp:cNvPr id="0" name=""/>
        <dsp:cNvSpPr/>
      </dsp:nvSpPr>
      <dsp:spPr>
        <a:xfrm>
          <a:off x="1713339" y="2773977"/>
          <a:ext cx="924659" cy="92465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781A-27AD-5647-A6E1-93166E365D15}">
      <dsp:nvSpPr>
        <dsp:cNvPr id="0" name=""/>
        <dsp:cNvSpPr/>
      </dsp:nvSpPr>
      <dsp:spPr>
        <a:xfrm>
          <a:off x="2175669" y="2773977"/>
          <a:ext cx="8339931" cy="924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Unique Passwords Safely Stored and Versioned</a:t>
          </a:r>
        </a:p>
      </dsp:txBody>
      <dsp:txXfrm>
        <a:off x="2175669" y="2773977"/>
        <a:ext cx="4169965" cy="924659"/>
      </dsp:txXfrm>
    </dsp:sp>
    <dsp:sp modelId="{AC2B7DA6-01AE-5448-B6A6-F563EC9A2C79}">
      <dsp:nvSpPr>
        <dsp:cNvPr id="0" name=""/>
        <dsp:cNvSpPr/>
      </dsp:nvSpPr>
      <dsp:spPr>
        <a:xfrm>
          <a:off x="6345634" y="0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Manual, Use the UI to update the password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Time Consuming, Password is known by one admin, shares it with others</a:t>
          </a:r>
        </a:p>
      </dsp:txBody>
      <dsp:txXfrm>
        <a:off x="6345634" y="0"/>
        <a:ext cx="4169965" cy="924659"/>
      </dsp:txXfrm>
    </dsp:sp>
    <dsp:sp modelId="{FCD1A414-DEC7-9E41-A9C2-323A007A1A29}">
      <dsp:nvSpPr>
        <dsp:cNvPr id="0" name=""/>
        <dsp:cNvSpPr/>
      </dsp:nvSpPr>
      <dsp:spPr>
        <a:xfrm>
          <a:off x="6345634" y="924659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Starting to use tools like </a:t>
          </a:r>
          <a:r>
            <a:rPr lang="en-US" sz="1300" kern="1200" dirty="0" err="1"/>
            <a:t>PowerCLI</a:t>
          </a:r>
          <a:r>
            <a:rPr lang="en-US" sz="1300" kern="1200" dirty="0"/>
            <a:t>,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password is updated only when administrator has time to run the script, limited versioning</a:t>
          </a:r>
        </a:p>
      </dsp:txBody>
      <dsp:txXfrm>
        <a:off x="6345634" y="924659"/>
        <a:ext cx="4169965" cy="924659"/>
      </dsp:txXfrm>
    </dsp:sp>
    <dsp:sp modelId="{A57EE8DD-31BA-B64D-8270-5FD488A5CEB1}">
      <dsp:nvSpPr>
        <dsp:cNvPr id="0" name=""/>
        <dsp:cNvSpPr/>
      </dsp:nvSpPr>
      <dsp:spPr>
        <a:xfrm>
          <a:off x="6345634" y="1849318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possibly REST API to rotate passwords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no versioning</a:t>
          </a:r>
        </a:p>
      </dsp:txBody>
      <dsp:txXfrm>
        <a:off x="6345634" y="1849318"/>
        <a:ext cx="4169965" cy="924659"/>
      </dsp:txXfrm>
    </dsp:sp>
    <dsp:sp modelId="{7F5025A0-D1E8-0E4B-8C41-418A53E07A19}">
      <dsp:nvSpPr>
        <dsp:cNvPr id="0" name=""/>
        <dsp:cNvSpPr/>
      </dsp:nvSpPr>
      <dsp:spPr>
        <a:xfrm>
          <a:off x="6345634" y="2773977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REST API to rotate passwords, unique password for all hosts, changed dynamically and still allows for manual revoke and updates</a:t>
          </a:r>
        </a:p>
      </dsp:txBody>
      <dsp:txXfrm>
        <a:off x="6345634" y="2773977"/>
        <a:ext cx="4169965" cy="92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CE28-57F8-6141-A2E8-F481633BE72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EC41-50A0-0F41-B602-C6D96BA7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56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0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4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7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8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0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52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FCCE-4F93-DE45-B8EF-488804A27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AC1E3-124C-5C41-9D8C-FC9D6885C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D1C8-FF04-C643-83F5-93E6772C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93B65-96A4-1F42-A243-D61BE4BD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D590-EECF-8342-9AAF-B4F48AA1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3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E3AF-6876-AF41-84BA-60488F60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D4094-DE1E-964C-9854-304B8897C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E331-2AE2-3F4D-81B7-02551623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3B49-3D78-164E-90D6-23AB01B5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A6381-047C-C64B-ABA8-6F52036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B2B94-7680-5A4C-B381-C951602F6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8EA81-FDB8-A94D-937F-2C7A7BD2C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48AB-F2CA-AC47-B2A9-339F84C2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9C0E-6B2C-474B-8631-9779DF1E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EE03-4FD6-3D4D-90E6-BCEDBDA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C759-EC1F-754E-AD0E-6BE4D556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A91B-766A-9E4E-BB68-4E2A521CC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03829-E5CA-5C40-8B50-253F69D2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8B06-2232-8B4E-AC7D-7FBEF48D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A52A-7A03-B24E-ABDF-60998666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A76A-8955-6646-A59E-D72D67C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7984-0BEC-1F4E-AF41-5F9073F8E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A3FD5-4F8A-ED41-8468-AE8DF6F5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E0E4-D593-DD4A-A268-6844F3C7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AC22C-E0F4-C740-A98A-1E21AD17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5D4-0553-634D-8473-377D4910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E69D-9379-9F4E-86DE-6A9EF64B0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33EE1-1F0A-9343-9432-C07ADE6E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0E4DA-352B-B942-9E73-7EA4AB20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D445-9E1A-A94B-90A4-A062DEBE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3C5C-1EF0-A542-B354-DCA0CF4C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0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FAB5-A2F6-D04A-90C7-CF312313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F052A-CA5F-E741-BA57-2CEF2242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04ECA-FD2B-4642-9E43-A0DD127A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5B6C9-7EA6-7F48-B1C4-3C72157DC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E7CB4-B781-FA4B-8BF9-16FAFF2EA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01A41-AED2-7B4A-A9BD-6DB3C658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A942-C4B8-CC45-AA83-0AEE050A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81E06-A68D-EE41-829D-C7D18CAD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C64C-1364-834E-9B79-D8DAA43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592BC-0EA4-084E-BF23-E0234240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E2C6-08ED-A242-BB5E-C02D0CE6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51485-2243-4646-9C08-8388BA9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7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623EF-7C9A-1942-B060-51107CF3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68D0-ACD5-A542-9087-AF9C9431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D2F0-DDAE-E947-903C-F99503F6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7163-3F60-5045-9963-AC1CF593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925A-E60F-6243-873D-ED4C6C8BF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A16D6-02C2-5F44-A752-0CC0BF1AD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18C3E-5F29-3849-9EFB-8388038D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1028-0601-6540-81E7-C3733715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4148E-91F4-5B46-991F-D5204E5A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6AE2-ECA8-444E-802D-F482C611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31702-5934-4F4C-8A20-4CFBA33A6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356A-5DE0-684B-85F8-AEFD5A3EE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1561F-6572-9C42-B362-1F3C9083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91942-4D17-844F-888D-368C77DE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FD67D-544D-D049-AE8D-FBC27CF2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34AE1-B97A-E648-9A46-68FC12AD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3940-B237-C24D-95B6-27CD884E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4144-1B3B-5D4D-B852-671F17446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E93C7-4D68-6B42-A314-54E2046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A1816-B5EC-E34D-B31C-B0F59D111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D4AE-E474-0448-8C8B-9039B3A2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5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>
            <a:extLst>
              <a:ext uri="{FF2B5EF4-FFF2-40B4-BE49-F238E27FC236}">
                <a16:creationId xmlns:a16="http://schemas.microsoft.com/office/drawing/2014/main" id="{AF5C67AC-89A9-7A42-9AC1-7C753CC9A130}"/>
              </a:ext>
            </a:extLst>
          </p:cNvPr>
          <p:cNvGrpSpPr/>
          <p:nvPr/>
        </p:nvGrpSpPr>
        <p:grpSpPr>
          <a:xfrm>
            <a:off x="1663728" y="3206437"/>
            <a:ext cx="960310" cy="935093"/>
            <a:chOff x="0" y="0"/>
            <a:chExt cx="2204442" cy="2207072"/>
          </a:xfrm>
        </p:grpSpPr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09AAB58E-1304-6046-8AAD-57FFBD0E9CB8}"/>
                </a:ext>
              </a:extLst>
            </p:cNvPr>
            <p:cNvSpPr/>
            <p:nvPr/>
          </p:nvSpPr>
          <p:spPr>
            <a:xfrm>
              <a:off x="-1" y="-1"/>
              <a:ext cx="2204444" cy="220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61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07FCD5BF-E13E-C94D-8820-9EC54D1859A8}"/>
                </a:ext>
              </a:extLst>
            </p:cNvPr>
            <p:cNvSpPr/>
            <p:nvPr/>
          </p:nvSpPr>
          <p:spPr>
            <a:xfrm>
              <a:off x="784471" y="439833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1B847B42-5E30-A246-A4E8-36DDC3893E13}"/>
                </a:ext>
              </a:extLst>
            </p:cNvPr>
            <p:cNvSpPr/>
            <p:nvPr/>
          </p:nvSpPr>
          <p:spPr>
            <a:xfrm>
              <a:off x="976734" y="439833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" name="Square">
              <a:extLst>
                <a:ext uri="{FF2B5EF4-FFF2-40B4-BE49-F238E27FC236}">
                  <a16:creationId xmlns:a16="http://schemas.microsoft.com/office/drawing/2014/main" id="{F4BB0EFD-358B-5140-9BC0-0F7E1FEFD2F9}"/>
                </a:ext>
              </a:extLst>
            </p:cNvPr>
            <p:cNvSpPr/>
            <p:nvPr/>
          </p:nvSpPr>
          <p:spPr>
            <a:xfrm>
              <a:off x="1166363" y="439833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D8AB99A2-00B0-1D4D-869D-1BF00F1C10A7}"/>
                </a:ext>
              </a:extLst>
            </p:cNvPr>
            <p:cNvSpPr/>
            <p:nvPr/>
          </p:nvSpPr>
          <p:spPr>
            <a:xfrm>
              <a:off x="784471" y="632097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" name="Square">
              <a:extLst>
                <a:ext uri="{FF2B5EF4-FFF2-40B4-BE49-F238E27FC236}">
                  <a16:creationId xmlns:a16="http://schemas.microsoft.com/office/drawing/2014/main" id="{1435E531-F19B-3143-A4AD-A0803EA81FD4}"/>
                </a:ext>
              </a:extLst>
            </p:cNvPr>
            <p:cNvSpPr/>
            <p:nvPr/>
          </p:nvSpPr>
          <p:spPr>
            <a:xfrm>
              <a:off x="976734" y="632097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3" name="Square">
              <a:extLst>
                <a:ext uri="{FF2B5EF4-FFF2-40B4-BE49-F238E27FC236}">
                  <a16:creationId xmlns:a16="http://schemas.microsoft.com/office/drawing/2014/main" id="{9778B593-B980-D248-9D50-7C78A06BE74A}"/>
                </a:ext>
              </a:extLst>
            </p:cNvPr>
            <p:cNvSpPr/>
            <p:nvPr/>
          </p:nvSpPr>
          <p:spPr>
            <a:xfrm>
              <a:off x="1166363" y="632097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4" name="Square">
              <a:extLst>
                <a:ext uri="{FF2B5EF4-FFF2-40B4-BE49-F238E27FC236}">
                  <a16:creationId xmlns:a16="http://schemas.microsoft.com/office/drawing/2014/main" id="{01600CA2-CD10-CD4E-8EA5-1D6C451642A5}"/>
                </a:ext>
              </a:extLst>
            </p:cNvPr>
            <p:cNvSpPr/>
            <p:nvPr/>
          </p:nvSpPr>
          <p:spPr>
            <a:xfrm>
              <a:off x="784471" y="826993"/>
              <a:ext cx="129055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5C3EE2E2-C55C-5D4D-9479-B85BBE294A7E}"/>
                </a:ext>
              </a:extLst>
            </p:cNvPr>
            <p:cNvSpPr/>
            <p:nvPr/>
          </p:nvSpPr>
          <p:spPr>
            <a:xfrm>
              <a:off x="976734" y="826993"/>
              <a:ext cx="126419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6" name="Square">
              <a:extLst>
                <a:ext uri="{FF2B5EF4-FFF2-40B4-BE49-F238E27FC236}">
                  <a16:creationId xmlns:a16="http://schemas.microsoft.com/office/drawing/2014/main" id="{AE636E12-622C-6A43-AD70-2E2FBDE033BF}"/>
                </a:ext>
              </a:extLst>
            </p:cNvPr>
            <p:cNvSpPr/>
            <p:nvPr/>
          </p:nvSpPr>
          <p:spPr>
            <a:xfrm>
              <a:off x="976734" y="1016622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FD1BB936-81E6-3A4E-BD07-7AB4E0A9B6C1}"/>
                </a:ext>
              </a:extLst>
            </p:cNvPr>
            <p:cNvSpPr/>
            <p:nvPr/>
          </p:nvSpPr>
          <p:spPr>
            <a:xfrm>
              <a:off x="1168998" y="826993"/>
              <a:ext cx="129054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E1AD5B-86A7-364C-9685-55807DCACC6D}"/>
              </a:ext>
            </a:extLst>
          </p:cNvPr>
          <p:cNvSpPr/>
          <p:nvPr/>
        </p:nvSpPr>
        <p:spPr>
          <a:xfrm>
            <a:off x="908209" y="2072161"/>
            <a:ext cx="10116735" cy="6463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Auth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(Identity)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FFC46-A4EF-674B-8B0A-3703C81F4274}"/>
              </a:ext>
            </a:extLst>
          </p:cNvPr>
          <p:cNvSpPr txBox="1"/>
          <p:nvPr/>
        </p:nvSpPr>
        <p:spPr>
          <a:xfrm>
            <a:off x="4716316" y="1628710"/>
            <a:ext cx="23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LDAP / Active Directory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AD75D-A731-834C-B5A3-05871BA058F5}"/>
              </a:ext>
            </a:extLst>
          </p:cNvPr>
          <p:cNvCxnSpPr>
            <a:cxnSpLocks/>
          </p:cNvCxnSpPr>
          <p:nvPr/>
        </p:nvCxnSpPr>
        <p:spPr>
          <a:xfrm>
            <a:off x="5926394" y="3999206"/>
            <a:ext cx="5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006F97-9266-044F-B34E-2737F83F0866}"/>
              </a:ext>
            </a:extLst>
          </p:cNvPr>
          <p:cNvSpPr txBox="1"/>
          <p:nvPr/>
        </p:nvSpPr>
        <p:spPr>
          <a:xfrm>
            <a:off x="1385831" y="4672549"/>
            <a:ext cx="14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ESXi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Password</a:t>
            </a:r>
          </a:p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(Key Value)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3C8601-5C41-634C-B4D4-FD725E5C4ACC}"/>
              </a:ext>
            </a:extLst>
          </p:cNvPr>
          <p:cNvSpPr/>
          <p:nvPr/>
        </p:nvSpPr>
        <p:spPr>
          <a:xfrm>
            <a:off x="4716316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B596CF-922C-F941-8D8D-AC5A5A7F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90" y="3507431"/>
            <a:ext cx="2277188" cy="11916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D4E20A-F38D-8846-8870-2F78130D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21" y="3285795"/>
            <a:ext cx="3102005" cy="163496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A55AA3F-C173-794F-984B-BD66FFE42B8A}"/>
              </a:ext>
            </a:extLst>
          </p:cNvPr>
          <p:cNvSpPr/>
          <p:nvPr/>
        </p:nvSpPr>
        <p:spPr>
          <a:xfrm>
            <a:off x="908210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F2222C-381E-4046-A169-980D88B56F91}"/>
              </a:ext>
            </a:extLst>
          </p:cNvPr>
          <p:cNvSpPr/>
          <p:nvPr/>
        </p:nvSpPr>
        <p:spPr>
          <a:xfrm>
            <a:off x="8553598" y="2907843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4A67388-F3AD-BE4A-87AC-536546899B4A}"/>
              </a:ext>
            </a:extLst>
          </p:cNvPr>
          <p:cNvSpPr/>
          <p:nvPr/>
        </p:nvSpPr>
        <p:spPr>
          <a:xfrm>
            <a:off x="7374440" y="2898497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vCenter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ESXi</a:t>
            </a:r>
            <a:r>
              <a:rPr lang="en-US" dirty="0">
                <a:solidFill>
                  <a:sysClr val="windowText" lastClr="000000"/>
                </a:solidFill>
              </a:rPr>
              <a:t> Hosts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CDB43-585A-8A4C-8882-56A8C6817742}"/>
              </a:ext>
            </a:extLst>
          </p:cNvPr>
          <p:cNvSpPr/>
          <p:nvPr/>
        </p:nvSpPr>
        <p:spPr>
          <a:xfrm>
            <a:off x="1793536" y="4260660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Vault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7AAFFC-305D-404A-9645-DD5081C81780}"/>
              </a:ext>
            </a:extLst>
          </p:cNvPr>
          <p:cNvSpPr/>
          <p:nvPr/>
        </p:nvSpPr>
        <p:spPr>
          <a:xfrm>
            <a:off x="908210" y="5530980"/>
            <a:ext cx="10116734" cy="5907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F7610C-8ACB-934A-A64B-9564A007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73" y="6162590"/>
            <a:ext cx="590425" cy="590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AF821C-DEED-4841-ADBD-77D10D63F9DB}"/>
              </a:ext>
            </a:extLst>
          </p:cNvPr>
          <p:cNvSpPr txBox="1"/>
          <p:nvPr/>
        </p:nvSpPr>
        <p:spPr>
          <a:xfrm>
            <a:off x="5951989" y="6088470"/>
            <a:ext cx="823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Splunk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ELK</a:t>
            </a: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Syslog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F8656E8F-19C4-454F-99BB-AE21F19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Vault’s Pluggable Architecture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48EA3E-0545-C644-95F0-B2D2A1C4F230}"/>
              </a:ext>
            </a:extLst>
          </p:cNvPr>
          <p:cNvSpPr/>
          <p:nvPr/>
        </p:nvSpPr>
        <p:spPr>
          <a:xfrm>
            <a:off x="3499406" y="2889151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Secrets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4DDA4-56BE-AB49-83BB-54942039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0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Semi-Automated Single Password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6D5327-F8F7-5949-B872-E5BDAAF2F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7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Automated Single Password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73300" y="1343025"/>
            <a:ext cx="7899400" cy="879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Host Profiles - (VMware Enterprise Plus License)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A3CB6-D089-EA48-B207-89DB4217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36" y="1782763"/>
            <a:ext cx="7265264" cy="50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Automated Single Password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Esxi_password_batch_update.ps1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3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Automated Unique Passwords Safely Stored and Versioned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C50FF-7131-2A49-BE70-2E6C4ABA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from Vault</a:t>
            </a:r>
          </a:p>
        </p:txBody>
      </p:sp>
    </p:spTree>
    <p:extLst>
      <p:ext uri="{BB962C8B-B14F-4D97-AF65-F5344CB8AC3E}">
        <p14:creationId xmlns:p14="http://schemas.microsoft.com/office/powerpoint/2010/main" val="88684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Automated Unique Passwords Safely Stored and Versioned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C50FF-7131-2A49-BE70-2E6C4ABA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Vault</a:t>
            </a:r>
          </a:p>
        </p:txBody>
      </p:sp>
    </p:spTree>
    <p:extLst>
      <p:ext uri="{BB962C8B-B14F-4D97-AF65-F5344CB8AC3E}">
        <p14:creationId xmlns:p14="http://schemas.microsoft.com/office/powerpoint/2010/main" val="326017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42B739-CEA8-9046-9A2A-8537049C4E91}"/>
              </a:ext>
            </a:extLst>
          </p:cNvPr>
          <p:cNvSpPr/>
          <p:nvPr/>
        </p:nvSpPr>
        <p:spPr>
          <a:xfrm>
            <a:off x="4407706" y="1163678"/>
            <a:ext cx="6988533" cy="3745437"/>
          </a:xfrm>
          <a:prstGeom prst="roundRect">
            <a:avLst>
              <a:gd name="adj" fmla="val 2930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3B05B1-5FB9-094D-89CB-33CF50ECD037}"/>
              </a:ext>
            </a:extLst>
          </p:cNvPr>
          <p:cNvSpPr/>
          <p:nvPr/>
        </p:nvSpPr>
        <p:spPr>
          <a:xfrm>
            <a:off x="1102714" y="5008735"/>
            <a:ext cx="10293526" cy="1619942"/>
          </a:xfrm>
          <a:prstGeom prst="roundRect">
            <a:avLst>
              <a:gd name="adj" fmla="val 605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4019-A295-DC40-B835-E65257421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011" y="1163678"/>
            <a:ext cx="2882660" cy="3707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875672-275F-C248-B291-BA39D058A141}"/>
              </a:ext>
            </a:extLst>
          </p:cNvPr>
          <p:cNvSpPr txBox="1">
            <a:spLocks/>
          </p:cNvSpPr>
          <p:nvPr/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Gabe Maentz</a:t>
            </a:r>
            <a:endParaRPr lang="en-US" sz="4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45682-66A7-2448-8AD3-572A12A5B21F}"/>
              </a:ext>
            </a:extLst>
          </p:cNvPr>
          <p:cNvSpPr txBox="1">
            <a:spLocks/>
          </p:cNvSpPr>
          <p:nvPr/>
        </p:nvSpPr>
        <p:spPr>
          <a:xfrm>
            <a:off x="0" y="1017588"/>
            <a:ext cx="10614025" cy="417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ABB39-A2C7-D348-9601-CB3830216158}"/>
              </a:ext>
            </a:extLst>
          </p:cNvPr>
          <p:cNvSpPr/>
          <p:nvPr/>
        </p:nvSpPr>
        <p:spPr>
          <a:xfrm>
            <a:off x="4523253" y="1581367"/>
            <a:ext cx="6872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</a:t>
            </a:r>
            <a:r>
              <a:rPr lang="en-US" sz="2800" dirty="0"/>
              <a:t> @ </a:t>
            </a:r>
            <a:r>
              <a:rPr lang="en-US" sz="2800" dirty="0" err="1"/>
              <a:t>RiverPointTechnology.com</a:t>
            </a:r>
            <a:endParaRPr lang="en-US" sz="2800" b="1" dirty="0"/>
          </a:p>
          <a:p>
            <a:r>
              <a:rPr lang="en-US" sz="2800" b="1" dirty="0"/>
              <a:t>Tweet</a:t>
            </a:r>
            <a:r>
              <a:rPr lang="en-US" sz="2800" dirty="0"/>
              <a:t> @ 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Blog</a:t>
            </a:r>
            <a:r>
              <a:rPr lang="en-US" sz="2800" dirty="0"/>
              <a:t> @ </a:t>
            </a:r>
            <a:r>
              <a:rPr lang="en-US" sz="2800" dirty="0" err="1"/>
              <a:t>Maentz.net</a:t>
            </a:r>
            <a:endParaRPr lang="en-US" sz="2800" dirty="0"/>
          </a:p>
          <a:p>
            <a:r>
              <a:rPr lang="en-US" sz="2800" b="1" dirty="0"/>
              <a:t>Co-Founder </a:t>
            </a:r>
            <a:r>
              <a:rPr lang="en-US" sz="2800" dirty="0"/>
              <a:t>@ </a:t>
            </a:r>
            <a:r>
              <a:rPr lang="en-US" sz="2800" dirty="0" err="1"/>
              <a:t>vBrisket.com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FCF16-D98F-BF4A-A98A-3220C5AA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4" y="4539934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3ECCB-69A2-2142-9352-03E5F2209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51" y="5202725"/>
            <a:ext cx="2272135" cy="121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F2C67-EFB6-BD41-AEB4-3E66F1CB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706" y="5165408"/>
            <a:ext cx="1905000" cy="1289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08FAA-B820-5D49-AB16-0F9167F06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960" y="4926566"/>
            <a:ext cx="1693937" cy="17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Customers are Adopting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9DA9D-051A-824B-8192-D8678875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591" y="1825625"/>
            <a:ext cx="9550818" cy="4351338"/>
          </a:xfrm>
        </p:spPr>
      </p:pic>
    </p:spTree>
    <p:extLst>
      <p:ext uri="{BB962C8B-B14F-4D97-AF65-F5344CB8AC3E}">
        <p14:creationId xmlns:p14="http://schemas.microsoft.com/office/powerpoint/2010/main" val="15560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AFAAF-D940-DB43-A7D6-5A468EAA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30"/>
          <a:stretch/>
        </p:blipFill>
        <p:spPr>
          <a:xfrm>
            <a:off x="1594855" y="546616"/>
            <a:ext cx="9002289" cy="54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764C3-7CA7-6E43-8E2A-9200EBEE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But the Reality is …..</a:t>
            </a:r>
            <a:br>
              <a:rPr lang="en-US" sz="3100"/>
            </a:br>
            <a:r>
              <a:rPr lang="en-US" sz="3100"/>
              <a:t>Enterprises are Running Data Centers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7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303030"/>
                </a:solidFill>
              </a:rPr>
              <a:t>And those Enterprises….</a:t>
            </a:r>
            <a:br>
              <a:rPr lang="en-US" sz="3400">
                <a:solidFill>
                  <a:srgbClr val="303030"/>
                </a:solidFill>
              </a:rPr>
            </a:br>
            <a:r>
              <a:rPr lang="en-US" sz="3400">
                <a:solidFill>
                  <a:srgbClr val="303030"/>
                </a:solidFill>
              </a:rPr>
              <a:t>are running VMware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10EEF-2229-7B49-BF2B-F9D4F98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1" y="1392777"/>
            <a:ext cx="5941068" cy="313391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14EAE-CB15-754B-AA50-7551D356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“Most of the World is virtualized running VMware”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Andy Jassy</a:t>
            </a:r>
          </a:p>
          <a:p>
            <a:pPr marL="0" indent="0">
              <a:buNone/>
            </a:pPr>
            <a:r>
              <a:rPr lang="en-US" sz="2000"/>
              <a:t>CEO Amazon Web Service</a:t>
            </a:r>
          </a:p>
          <a:p>
            <a:pPr marL="0" indent="0">
              <a:buNone/>
            </a:pPr>
            <a:r>
              <a:rPr lang="en-US" sz="2000"/>
              <a:t>AWS re:Invent 2018</a:t>
            </a:r>
          </a:p>
          <a:p>
            <a:pPr marL="0" indent="0">
              <a:buNone/>
            </a:pPr>
            <a:r>
              <a:rPr lang="en-US" sz="200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2884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Maybe Not That Securely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VM admins utilize the same root password for all of their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When was the last time you updated the root password for your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Do old VM admins who have left your organization still have your root passwords memorized?</a:t>
            </a:r>
          </a:p>
        </p:txBody>
      </p:sp>
    </p:spTree>
    <p:extLst>
      <p:ext uri="{BB962C8B-B14F-4D97-AF65-F5344CB8AC3E}">
        <p14:creationId xmlns:p14="http://schemas.microsoft.com/office/powerpoint/2010/main" val="252919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0539-5C86-5341-814D-B02DC9F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8A54-4B9F-9D4A-A92F-9708C17B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would really be helpful if I could use the same software and tools that I have invested all of this time and resource into to manage my infrastructure on-premises  the last number of years but be able to use it to run my infrastructure on public cloud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2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35BB-3565-1F47-AB06-B60DCA53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Secrets Management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2AA41D-B605-5F41-B318-ED16067B3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3385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707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711</Words>
  <Application>Microsoft Macintosh PowerPoint</Application>
  <PresentationFormat>Widescreen</PresentationFormat>
  <Paragraphs>133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Verdana</vt:lpstr>
      <vt:lpstr>Office Theme</vt:lpstr>
      <vt:lpstr>PowerPoint Presentation</vt:lpstr>
      <vt:lpstr>PowerPoint Presentation</vt:lpstr>
      <vt:lpstr>Customers are Adopting Cloud</vt:lpstr>
      <vt:lpstr>PowerPoint Presentation</vt:lpstr>
      <vt:lpstr>But the Reality is ….. Enterprises are Running Data Centers</vt:lpstr>
      <vt:lpstr>And those Enterprises…. are running VMware</vt:lpstr>
      <vt:lpstr>But Maybe Not That Securely</vt:lpstr>
      <vt:lpstr>Multi-Cloud </vt:lpstr>
      <vt:lpstr>Evolving Secrets Management </vt:lpstr>
      <vt:lpstr>Vault’s Pluggable Architecture</vt:lpstr>
      <vt:lpstr>Manual</vt:lpstr>
      <vt:lpstr>Semi-Automated Single Password</vt:lpstr>
      <vt:lpstr>Automated Single Password</vt:lpstr>
      <vt:lpstr>Automated Single Password</vt:lpstr>
      <vt:lpstr>Automated Unique Passwords Safely Stored and Versioned</vt:lpstr>
      <vt:lpstr>Automated Unique Passwords Safely Stored and Versioned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Gabe Maentz</dc:creator>
  <cp:lastModifiedBy>Gabe Maentz</cp:lastModifiedBy>
  <cp:revision>7</cp:revision>
  <dcterms:created xsi:type="dcterms:W3CDTF">2019-02-18T21:13:46Z</dcterms:created>
  <dcterms:modified xsi:type="dcterms:W3CDTF">2019-02-19T02:45:43Z</dcterms:modified>
</cp:coreProperties>
</file>